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0" r:id="rId3"/>
    <p:sldId id="261" r:id="rId4"/>
    <p:sldId id="262" r:id="rId5"/>
    <p:sldId id="287" r:id="rId6"/>
    <p:sldId id="264" r:id="rId7"/>
    <p:sldId id="266" r:id="rId8"/>
    <p:sldId id="265" r:id="rId9"/>
    <p:sldId id="263" r:id="rId10"/>
    <p:sldId id="267" r:id="rId11"/>
    <p:sldId id="268" r:id="rId12"/>
    <p:sldId id="269" r:id="rId13"/>
    <p:sldId id="270" r:id="rId14"/>
    <p:sldId id="256" r:id="rId15"/>
    <p:sldId id="286" r:id="rId16"/>
    <p:sldId id="277" r:id="rId17"/>
    <p:sldId id="257" r:id="rId18"/>
    <p:sldId id="280" r:id="rId19"/>
    <p:sldId id="272" r:id="rId20"/>
    <p:sldId id="281" r:id="rId21"/>
    <p:sldId id="284" r:id="rId22"/>
    <p:sldId id="283" r:id="rId23"/>
    <p:sldId id="288" r:id="rId24"/>
    <p:sldId id="276" r:id="rId25"/>
    <p:sldId id="274" r:id="rId26"/>
    <p:sldId id="278" r:id="rId27"/>
    <p:sldId id="275" r:id="rId28"/>
    <p:sldId id="279" r:id="rId29"/>
    <p:sldId id="282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BE736-F7A7-4959-B2CC-1C0C7233D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0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7.wdp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microsoft.com/office/2007/relationships/hdphoto" Target="../media/hdphoto10.wdp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28600"/>
            <a:ext cx="859536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940587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Sustainable Tourism Beyond the Beach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1028" descr="E:\cruise file\DSCN0748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609600"/>
            <a:ext cx="7315200" cy="5486400"/>
          </a:xfrm>
          <a:noFill/>
          <a:ln/>
        </p:spPr>
      </p:pic>
      <p:pic>
        <p:nvPicPr>
          <p:cNvPr id="26629" name="Picture 1029" descr="E:\cruise file\DSCN0766.JPG"/>
          <p:cNvPicPr>
            <a:picLocks noChangeAspect="1" noChangeArrowheads="1"/>
          </p:cNvPicPr>
          <p:nvPr/>
        </p:nvPicPr>
        <p:blipFill>
          <a:blip r:embed="rId3" cstate="print"/>
          <a:srcRect t="13155" b="22272"/>
          <a:stretch>
            <a:fillRect/>
          </a:stretch>
        </p:blipFill>
        <p:spPr bwMode="auto">
          <a:xfrm>
            <a:off x="381000" y="304800"/>
            <a:ext cx="4114800" cy="1993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30" name="Text Box 1030"/>
          <p:cNvSpPr txBox="1">
            <a:spLocks noChangeArrowheads="1"/>
          </p:cNvSpPr>
          <p:nvPr/>
        </p:nvSpPr>
        <p:spPr bwMode="auto">
          <a:xfrm>
            <a:off x="5021317" y="6190605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</a:rPr>
              <a:t>St.Georges</a:t>
            </a:r>
            <a:r>
              <a:rPr lang="en-US" sz="2400" b="1" dirty="0">
                <a:solidFill>
                  <a:srgbClr val="002060"/>
                </a:solidFill>
              </a:rPr>
              <a:t>, Grenada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26631" name="Picture 1031" descr="C:\Documents and Settings\Owner\My Documents\My Videos\My Pictures\Img0023\DSC00271.JPG"/>
          <p:cNvPicPr>
            <a:picLocks noChangeAspect="1" noChangeArrowheads="1"/>
          </p:cNvPicPr>
          <p:nvPr/>
        </p:nvPicPr>
        <p:blipFill>
          <a:blip r:embed="rId4" cstate="print"/>
          <a:srcRect t="10370" b="25926"/>
          <a:stretch>
            <a:fillRect/>
          </a:stretch>
        </p:blipFill>
        <p:spPr bwMode="auto">
          <a:xfrm>
            <a:off x="457200" y="4419600"/>
            <a:ext cx="4191000" cy="20018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06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772400" cy="516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 r="2140" b="9440"/>
          <a:stretch/>
        </p:blipFill>
        <p:spPr bwMode="auto">
          <a:xfrm>
            <a:off x="165539" y="228600"/>
            <a:ext cx="576229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2286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Fort George, Grenada: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1880 and 2015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2286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Fort George and St. Georges, Grenada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617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772400" cy="516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18277"/>
          <a:stretch/>
        </p:blipFill>
        <p:spPr>
          <a:xfrm>
            <a:off x="152400" y="4031982"/>
            <a:ext cx="3124200" cy="2665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5459064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central courtyard of </a:t>
            </a:r>
          </a:p>
          <a:p>
            <a:r>
              <a:rPr lang="en-US" sz="2400" b="1" dirty="0" smtClean="0"/>
              <a:t>Fort George and wall of </a:t>
            </a:r>
          </a:p>
          <a:p>
            <a:r>
              <a:rPr lang="en-US" sz="2400" b="1" dirty="0" smtClean="0"/>
              <a:t>execution of 19th October 1983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64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1030" descr="D:\St.Lucia\DSCN1147.JPG"/>
          <p:cNvPicPr>
            <a:picLocks noChangeAspect="1" noChangeArrowheads="1"/>
          </p:cNvPicPr>
          <p:nvPr/>
        </p:nvPicPr>
        <p:blipFill>
          <a:blip r:embed="rId2" cstate="print"/>
          <a:srcRect b="28358"/>
          <a:stretch>
            <a:fillRect/>
          </a:stretch>
        </p:blipFill>
        <p:spPr bwMode="auto">
          <a:xfrm>
            <a:off x="0" y="0"/>
            <a:ext cx="9144000" cy="4913313"/>
          </a:xfrm>
          <a:prstGeom prst="rect">
            <a:avLst/>
          </a:prstGeom>
          <a:noFill/>
        </p:spPr>
      </p:pic>
      <p:pic>
        <p:nvPicPr>
          <p:cNvPr id="14340" name="Picture 1028" descr="C:\Documents and Settings\Owner\My Documents\My Pictures\Dominica St.Lucia\fortune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8761" r="1163" b="14238"/>
          <a:stretch>
            <a:fillRect/>
          </a:stretch>
        </p:blipFill>
        <p:spPr>
          <a:xfrm>
            <a:off x="457200" y="4038600"/>
            <a:ext cx="8382000" cy="2465388"/>
          </a:xfrm>
          <a:noFill/>
          <a:ln>
            <a:solidFill>
              <a:schemeClr val="tx1"/>
            </a:solidFill>
          </a:ln>
        </p:spPr>
      </p:pic>
      <p:pic>
        <p:nvPicPr>
          <p:cNvPr id="14341" name="Picture 1029" descr="E:\cruise file\DSCN1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286000"/>
            <a:ext cx="2895600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3" name="Text Box 1031"/>
          <p:cNvSpPr txBox="1">
            <a:spLocks noChangeArrowheads="1"/>
          </p:cNvSpPr>
          <p:nvPr/>
        </p:nvSpPr>
        <p:spPr bwMode="auto">
          <a:xfrm>
            <a:off x="457200" y="3048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2060"/>
                </a:solidFill>
              </a:rPr>
              <a:t>Castries and </a:t>
            </a:r>
            <a:r>
              <a:rPr lang="en-US" sz="2400" b="1" dirty="0" err="1" smtClean="0">
                <a:solidFill>
                  <a:srgbClr val="002060"/>
                </a:solidFill>
              </a:rPr>
              <a:t>Morne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Fortune, </a:t>
            </a:r>
            <a:r>
              <a:rPr lang="en-US" sz="2400" b="1" dirty="0" err="1">
                <a:solidFill>
                  <a:srgbClr val="002060"/>
                </a:solidFill>
              </a:rPr>
              <a:t>St.Lucia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4344" name="Text Box 1032"/>
          <p:cNvSpPr txBox="1">
            <a:spLocks noChangeArrowheads="1"/>
          </p:cNvSpPr>
          <p:nvPr/>
        </p:nvSpPr>
        <p:spPr bwMode="auto">
          <a:xfrm>
            <a:off x="609600" y="4267200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002060"/>
                </a:solidFill>
              </a:rPr>
              <a:t>Morne</a:t>
            </a:r>
            <a:r>
              <a:rPr lang="en-US" b="1" dirty="0">
                <a:solidFill>
                  <a:srgbClr val="002060"/>
                </a:solidFill>
              </a:rPr>
              <a:t> Fortune, 1784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1514"/>
            <a:ext cx="9144000" cy="611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057781"/>
            <a:ext cx="4572000" cy="80021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Bridgetown, Barbados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075" y="152400"/>
            <a:ext cx="869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century needs in a 17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century space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18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_VHmu4fbbr6Y/S-zWS77kjFI/AAAAAAAAAZA/qWcY0tPqYHY/s1600/+Bridget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732" y="228600"/>
            <a:ext cx="8570468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4102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2400" b="1" dirty="0" smtClean="0"/>
              <a:t>Plan of Bridgetown 1766</a:t>
            </a:r>
            <a:endParaRPr lang="en-GB" sz="2400" b="1" dirty="0"/>
          </a:p>
        </p:txBody>
      </p:sp>
      <p:sp>
        <p:nvSpPr>
          <p:cNvPr id="6" name="Oval 5"/>
          <p:cNvSpPr/>
          <p:nvPr/>
        </p:nvSpPr>
        <p:spPr>
          <a:xfrm>
            <a:off x="5181600" y="1447800"/>
            <a:ext cx="457200" cy="381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eritagetoursbarbados.com/images/gallery/cannfortw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5524500" cy="370522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28" name="Picture 4" descr="http://www.heritagetoursbarbados.com/images/gallery/maingu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1000"/>
            <a:ext cx="3286125" cy="363855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30" name="Picture 6" descr="http://www.heritagetoursbarbados.com/images/gallery/barracks.jpg"/>
          <p:cNvPicPr>
            <a:picLocks noChangeAspect="1" noChangeArrowheads="1"/>
          </p:cNvPicPr>
          <p:nvPr/>
        </p:nvPicPr>
        <p:blipFill>
          <a:blip r:embed="rId4" cstate="print"/>
          <a:srcRect b="17242"/>
          <a:stretch>
            <a:fillRect/>
          </a:stretch>
        </p:blipFill>
        <p:spPr bwMode="auto">
          <a:xfrm>
            <a:off x="5410200" y="4191000"/>
            <a:ext cx="3286125" cy="18288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32" name="Picture 8" descr="http://www.heritagetoursbarbados.com/images/gallery/meusentran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828800"/>
            <a:ext cx="3286125" cy="22098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1450" y="901987"/>
            <a:ext cx="511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b="1" dirty="0" smtClean="0">
                <a:solidFill>
                  <a:srgbClr val="C00000"/>
                </a:solidFill>
              </a:rPr>
              <a:t>The Barbados Garrison </a:t>
            </a:r>
            <a:endParaRPr lang="en-029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7611"/>
            <a:ext cx="3886201" cy="258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435"/>
            <a:ext cx="3962246" cy="253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38655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048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Places of worship have a lasting interest and usually are in continuous use for their original purpose.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305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2400"/>
            <a:ext cx="49276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86" y="838200"/>
            <a:ext cx="3857219" cy="2514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4785542" cy="31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600" y="4038600"/>
            <a:ext cx="393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Places of worship have a lasting interest and usually are in continuous use for their original purpose.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45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2507" y="2743200"/>
            <a:ext cx="6248400" cy="395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59060" y="228600"/>
            <a:ext cx="505132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1" y="533400"/>
            <a:ext cx="3505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Bridgetown was a busy port city and commercial </a:t>
            </a:r>
            <a:r>
              <a:rPr lang="en-US" sz="2400" b="1" dirty="0" err="1" smtClean="0"/>
              <a:t>centre</a:t>
            </a:r>
            <a:r>
              <a:rPr lang="en-US" sz="2400" b="1" dirty="0" smtClean="0"/>
              <a:t> for the islands of the Eastern Caribbean.</a:t>
            </a:r>
            <a:endParaRPr lang="en-US" sz="2400" b="1" dirty="0"/>
          </a:p>
        </p:txBody>
      </p:sp>
      <p:pic>
        <p:nvPicPr>
          <p:cNvPr id="12290" name="Picture 2" descr="File:The Careenage, Bridgetown, Barbad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751706"/>
            <a:ext cx="2514600" cy="1772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6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3" y="2890063"/>
            <a:ext cx="4697627" cy="30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3" y="211465"/>
            <a:ext cx="5078627" cy="194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27" y="2895600"/>
            <a:ext cx="4157662" cy="30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39" y="182633"/>
            <a:ext cx="36385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173" y="2156370"/>
            <a:ext cx="507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Santiago de Cuba</a:t>
            </a:r>
          </a:p>
          <a:p>
            <a:r>
              <a:rPr lang="en-US" b="1" dirty="0" smtClean="0"/>
              <a:t>UNESCO World Heritage Site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30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5334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Adaptive use in the same space supported by another type of economic model</a:t>
            </a:r>
            <a:endParaRPr lang="en-US" sz="2400" b="1" dirty="0"/>
          </a:p>
        </p:txBody>
      </p:sp>
      <p:pic>
        <p:nvPicPr>
          <p:cNvPr id="11266" name="Picture 2" descr="http://c8.alamy.com/comp/ABH4J0/waterfront-cafe-the-careenage-bridgetown-barbados-lesser-antilles-ABH4J0.jpg"/>
          <p:cNvPicPr>
            <a:picLocks noChangeAspect="1" noChangeArrowheads="1"/>
          </p:cNvPicPr>
          <p:nvPr/>
        </p:nvPicPr>
        <p:blipFill>
          <a:blip r:embed="rId2" cstate="print"/>
          <a:srcRect b="5146"/>
          <a:stretch>
            <a:fillRect/>
          </a:stretch>
        </p:blipFill>
        <p:spPr bwMode="auto">
          <a:xfrm>
            <a:off x="2895600" y="2667000"/>
            <a:ext cx="6096000" cy="4038600"/>
          </a:xfrm>
          <a:prstGeom prst="rect">
            <a:avLst/>
          </a:prstGeom>
          <a:noFill/>
        </p:spPr>
      </p:pic>
      <p:pic>
        <p:nvPicPr>
          <p:cNvPr id="11268" name="Picture 4" descr="http://www.beyondships3.com/uploads/8/2/4/5/8245255/7593002_orig.jpg"/>
          <p:cNvPicPr>
            <a:picLocks noChangeAspect="1" noChangeArrowheads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152400" y="152400"/>
            <a:ext cx="4495800" cy="3034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80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392613" cy="292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Speightstown</a:t>
            </a:r>
            <a:r>
              <a:rPr lang="en-US" sz="2400" b="1" dirty="0" smtClean="0"/>
              <a:t> streets and waterfront</a:t>
            </a:r>
            <a:endParaRPr lang="en-US" sz="2400" b="1" dirty="0"/>
          </a:p>
        </p:txBody>
      </p:sp>
      <p:pic>
        <p:nvPicPr>
          <p:cNvPr id="5" name="Picture 4" descr="089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228599"/>
            <a:ext cx="5467065" cy="4438453"/>
          </a:xfrm>
          <a:prstGeom prst="rect">
            <a:avLst/>
          </a:prstGeom>
        </p:spPr>
      </p:pic>
      <p:pic>
        <p:nvPicPr>
          <p:cNvPr id="7" name="Picture 6" descr="Sir Henry Fraser conducts walking tour of Speighstow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521568"/>
            <a:ext cx="3200400" cy="2127925"/>
          </a:xfrm>
          <a:prstGeom prst="rect">
            <a:avLst/>
          </a:prstGeom>
        </p:spPr>
      </p:pic>
      <p:pic>
        <p:nvPicPr>
          <p:cNvPr id="8" name="Picture 7" descr="Performer makes poi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399" y="3886200"/>
            <a:ext cx="366735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638800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79024"/>
            <a:ext cx="4843463" cy="32166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83360"/>
            <a:ext cx="3858510" cy="12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216078"/>
            <a:ext cx="2091147" cy="313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93286"/>
            <a:ext cx="4835236" cy="5173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7817"/>
            <a:ext cx="3534085" cy="2382983"/>
          </a:xfrm>
          <a:prstGeom prst="rect">
            <a:avLst/>
          </a:prstGeom>
        </p:spPr>
      </p:pic>
      <p:pic>
        <p:nvPicPr>
          <p:cNvPr id="8194" name="Picture 2" descr="http://www.paxgaea.com/images/Bridgetow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19600"/>
            <a:ext cx="3016854" cy="2266950"/>
          </a:xfrm>
          <a:prstGeom prst="rect">
            <a:avLst/>
          </a:prstGeom>
          <a:noFill/>
        </p:spPr>
      </p:pic>
      <p:pic>
        <p:nvPicPr>
          <p:cNvPr id="8196" name="Picture 4" descr="http://www.blockislandferry.com/wp-content/uploads/2011/12/ISLAN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484598"/>
            <a:ext cx="2895600" cy="2123862"/>
          </a:xfrm>
          <a:prstGeom prst="rect">
            <a:avLst/>
          </a:prstGeom>
          <a:noFill/>
        </p:spPr>
      </p:pic>
      <p:sp>
        <p:nvSpPr>
          <p:cNvPr id="6" name="Curved Right Arrow 5"/>
          <p:cNvSpPr/>
          <p:nvPr/>
        </p:nvSpPr>
        <p:spPr>
          <a:xfrm rot="21046606">
            <a:off x="3962400" y="3276600"/>
            <a:ext cx="1143000" cy="25908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3048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2000" b="1" dirty="0" smtClean="0"/>
              <a:t>Fast ferry service between </a:t>
            </a:r>
            <a:r>
              <a:rPr lang="en-029" sz="2000" b="1" dirty="0" err="1" smtClean="0"/>
              <a:t>Speighstown</a:t>
            </a:r>
            <a:r>
              <a:rPr lang="en-029" sz="2000" b="1" dirty="0" smtClean="0"/>
              <a:t> and Bridgetown to avoid road traffic between both centres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804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090" y="6022032"/>
            <a:ext cx="726711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St. Nicholas Abbey </a:t>
            </a:r>
            <a:r>
              <a:rPr lang="en-US" sz="2400" b="1" dirty="0">
                <a:solidFill>
                  <a:srgbClr val="002060"/>
                </a:solidFill>
              </a:rPr>
              <a:t>P</a:t>
            </a:r>
            <a:r>
              <a:rPr lang="en-US" sz="2400" b="1" dirty="0" smtClean="0">
                <a:solidFill>
                  <a:srgbClr val="002060"/>
                </a:solidFill>
              </a:rPr>
              <a:t>lantation House, 1650s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228599"/>
            <a:ext cx="8348663" cy="558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3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/>
          <a:stretch/>
        </p:blipFill>
        <p:spPr bwMode="auto">
          <a:xfrm>
            <a:off x="762000" y="138190"/>
            <a:ext cx="7772400" cy="48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01232"/>
            <a:ext cx="4154784" cy="278159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F:\Red Computer Pix 23.01.15\Barbados St. Nicholas Abbey\DSC_0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01232"/>
            <a:ext cx="4181476" cy="279946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5383213" cy="357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6172200" cy="4103857"/>
          </a:xfrm>
        </p:spPr>
      </p:pic>
      <p:sp>
        <p:nvSpPr>
          <p:cNvPr id="4" name="TextBox 3"/>
          <p:cNvSpPr txBox="1"/>
          <p:nvPr/>
        </p:nvSpPr>
        <p:spPr>
          <a:xfrm>
            <a:off x="381000" y="685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Income generation and employment from the heritage product</a:t>
            </a:r>
            <a:endParaRPr lang="en-US" sz="2400" b="1" dirty="0"/>
          </a:p>
        </p:txBody>
      </p:sp>
      <p:pic>
        <p:nvPicPr>
          <p:cNvPr id="6146" name="Picture 2" descr="http://thefloatingrumshack.com/main/images/stories/st-nicholas-front-on-sho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962400"/>
            <a:ext cx="1600200" cy="255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0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7772400" cy="520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346411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Morgan Lewis Mill: </a:t>
            </a:r>
          </a:p>
          <a:p>
            <a:r>
              <a:rPr lang="en-US" sz="2400" b="1" dirty="0" smtClean="0"/>
              <a:t>an iconic site in need of value added for income generation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7" r="9739"/>
          <a:stretch/>
        </p:blipFill>
        <p:spPr bwMode="auto">
          <a:xfrm>
            <a:off x="5867400" y="3374991"/>
            <a:ext cx="3057525" cy="328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8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395"/>
            <a:ext cx="5715000" cy="379986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5539919" cy="368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c2.staticflickr.com/8/7400/13153655964_d3955cfb46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299726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4180344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GUN HILL: Visitor activity and income generation integrated with community action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26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8112"/>
            <a:ext cx="4190043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78" y="2562224"/>
            <a:ext cx="3024022" cy="21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76649"/>
            <a:ext cx="4495800" cy="298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t="22283" r="25365" b="21985"/>
          <a:stretch/>
        </p:blipFill>
        <p:spPr bwMode="auto">
          <a:xfrm>
            <a:off x="3797442" y="4909066"/>
            <a:ext cx="200631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71437"/>
            <a:ext cx="3995737" cy="254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97" y="1905000"/>
            <a:ext cx="199567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87" y="2743200"/>
            <a:ext cx="234791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Empire Theatre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0062" y="6248400"/>
            <a:ext cx="387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Queens Park House and Theatre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90621" y="3048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Frank </a:t>
            </a:r>
            <a:r>
              <a:rPr lang="en-US" b="1" dirty="0" err="1" smtClean="0"/>
              <a:t>Collymore</a:t>
            </a:r>
            <a:r>
              <a:rPr lang="en-US" b="1" dirty="0" smtClean="0"/>
              <a:t> Hall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4909066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theatres within less than a quarter mile of each other. How do you make them sustainable?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81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847933" cy="2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12076"/>
            <a:ext cx="5701878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3549912"/>
            <a:ext cx="3618670" cy="241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228600"/>
            <a:ext cx="4705350" cy="180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173" y="2156370"/>
            <a:ext cx="507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Trinidad de Cuba</a:t>
            </a:r>
          </a:p>
          <a:p>
            <a:r>
              <a:rPr lang="en-US" b="1" dirty="0" smtClean="0"/>
              <a:t>UNESCO World Heritage Site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61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0582"/>
            <a:ext cx="9144000" cy="611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867400"/>
            <a:ext cx="4361793" cy="80021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Bridgetown, Barbados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8305800" y="1676400"/>
            <a:ext cx="3810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/>
          <p:cNvSpPr/>
          <p:nvPr/>
        </p:nvSpPr>
        <p:spPr>
          <a:xfrm>
            <a:off x="7467600" y="4343400"/>
            <a:ext cx="4572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6248400" y="1905000"/>
            <a:ext cx="4572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3"/>
          <a:stretch/>
        </p:blipFill>
        <p:spPr bwMode="auto">
          <a:xfrm>
            <a:off x="228600" y="2895601"/>
            <a:ext cx="457817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r="-1"/>
          <a:stretch/>
        </p:blipFill>
        <p:spPr bwMode="auto">
          <a:xfrm>
            <a:off x="5016843" y="3075718"/>
            <a:ext cx="3740750" cy="330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43" y="228600"/>
            <a:ext cx="3740750" cy="25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457647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598" y="2133600"/>
            <a:ext cx="4576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Havana</a:t>
            </a:r>
            <a:r>
              <a:rPr lang="en-US" b="1" dirty="0" smtClean="0"/>
              <a:t>, Cuba</a:t>
            </a:r>
          </a:p>
          <a:p>
            <a:r>
              <a:rPr lang="en-US" b="1" dirty="0" smtClean="0"/>
              <a:t>UNESCO World Heritage Site, 1982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58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4.bp.blogspot.com/-5MMYIu7VieE/US0QNToVoHI/AAAAAAAABHw/JBrWSYl_VQQ/s1600/Cubanmisslecrisis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19125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00800" y="304800"/>
            <a:ext cx="259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b="1" dirty="0" smtClean="0"/>
              <a:t>After the 1962 crisis and the US embargo, US tourism and investment quickly moved out of Cuba. </a:t>
            </a:r>
          </a:p>
          <a:p>
            <a:endParaRPr lang="en-029" b="1" dirty="0" smtClean="0"/>
          </a:p>
          <a:p>
            <a:r>
              <a:rPr lang="en-029" b="1" dirty="0" smtClean="0"/>
              <a:t>First to Bahamas and Puerto Rico.</a:t>
            </a:r>
          </a:p>
          <a:p>
            <a:endParaRPr lang="en-029" b="1" dirty="0" smtClean="0"/>
          </a:p>
          <a:p>
            <a:r>
              <a:rPr lang="en-029" b="1" dirty="0" smtClean="0"/>
              <a:t>Then into the Eastern Caribbean.</a:t>
            </a:r>
          </a:p>
          <a:p>
            <a:endParaRPr lang="en-029" b="1" dirty="0" smtClean="0"/>
          </a:p>
          <a:p>
            <a:r>
              <a:rPr lang="en-029" b="1" dirty="0" smtClean="0"/>
              <a:t>What happens as Cuba opens up again?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:\Documents and Settings\Owner\My Documents\My Videos\My Pictures\Pirates pix\san_juan_1m_1_23_02_800%5B1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C:\Documents and Settings\Owner\My Documents\My Videos\My Pictures\Pirates pix\DOT_Caribbean_Puerto_Rico_San_Juan_El_Morro_Fort_2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2705100"/>
            <a:ext cx="5029200" cy="3771900"/>
          </a:xfrm>
          <a:noFill/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57200" y="533400"/>
            <a:ext cx="3505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El Morro Fortress San Juan 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Puerto Rico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735905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Old San Juan, Puerto Rico and </a:t>
            </a:r>
          </a:p>
          <a:p>
            <a:r>
              <a:rPr lang="en-US" sz="2800" b="1" dirty="0" smtClean="0"/>
              <a:t>El Morro Fortress.</a:t>
            </a:r>
            <a:endParaRPr lang="en-US" sz="2800" b="1" dirty="0"/>
          </a:p>
        </p:txBody>
      </p:sp>
      <p:pic>
        <p:nvPicPr>
          <p:cNvPr id="23554" name="Picture 2" descr="http://ih3.redbubble.net/image.13442008.8183/flat,550x550,075,f.u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886201"/>
            <a:ext cx="3276599" cy="2186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63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 descr="http://bp3.blogger.com/_N2fcZEJVyNQ/R4TKfLThTtI/AAAAAAAAAV4/QvRASfHBhLU/S660/domin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514600"/>
            <a:ext cx="5829300" cy="4086226"/>
          </a:xfrm>
          <a:prstGeom prst="rect">
            <a:avLst/>
          </a:prstGeom>
          <a:noFill/>
        </p:spPr>
      </p:pic>
      <p:pic>
        <p:nvPicPr>
          <p:cNvPr id="144386" name="Picture 2" descr="http://www.maxitaxi13.com/images/zon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762500" cy="3571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57800" y="10668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Colonial city of Santo Domingo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4392" name="Picture 8" descr="http://images.travelpod.ca/users/la_profe/1.1254098635.1st-church-in-the-new-wor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4800"/>
            <a:ext cx="2667000" cy="19978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257800" y="858142"/>
            <a:ext cx="361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colonial city of Santo Domingo, Dominican Republic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272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Documents and Settings\Owner\My Documents\My Videos\My Pictures\Pirates pix\santo dom drake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4167" b="12500"/>
          <a:stretch>
            <a:fillRect/>
          </a:stretch>
        </p:blipFill>
        <p:spPr>
          <a:xfrm>
            <a:off x="1981200" y="381000"/>
            <a:ext cx="6635750" cy="4572000"/>
          </a:xfrm>
          <a:effectLst>
            <a:outerShdw dist="107763" dir="8100000" algn="ctr" rotWithShape="0">
              <a:srgbClr val="808080"/>
            </a:outerShdw>
          </a:effectLst>
        </p:spPr>
      </p:pic>
      <p:pic>
        <p:nvPicPr>
          <p:cNvPr id="30725" name="Picture 5" descr="C:\Documents and Settings\Owner\My Documents\My Videos\My Pictures\Pirates pix\drake round.bmp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381000" y="3733800"/>
            <a:ext cx="2786063" cy="2733675"/>
          </a:xfrm>
          <a:prstGeom prst="rect">
            <a:avLst/>
          </a:prstGeom>
          <a:noFill/>
          <a:effectLst>
            <a:outerShdw dist="107763" dir="8100000" algn="ctr" rotWithShape="0">
              <a:srgbClr val="808080"/>
            </a:outerShdw>
          </a:effectLst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276600" y="5257800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</a:rPr>
              <a:t>Francis Drake’s attack and capture of the city of Santo Domingo in 1586</a:t>
            </a:r>
            <a:endParaRPr lang="en-GB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5145023" cy="342089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"/>
            <a:ext cx="5145023" cy="3420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/>
          <a:stretch/>
        </p:blipFill>
        <p:spPr>
          <a:xfrm>
            <a:off x="137424" y="152400"/>
            <a:ext cx="3628239" cy="2811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" b="6330"/>
          <a:stretch/>
        </p:blipFill>
        <p:spPr>
          <a:xfrm>
            <a:off x="5410200" y="3632080"/>
            <a:ext cx="3621023" cy="2360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5993027"/>
            <a:ext cx="3621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Basseterre, St. Kitts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338</Words>
  <Application>Microsoft Office PowerPoint</Application>
  <PresentationFormat>On-screen Show (4:3)</PresentationFormat>
  <Paragraphs>51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Lennox Honychurch</dc:creator>
  <cp:lastModifiedBy>BC052391</cp:lastModifiedBy>
  <cp:revision>34</cp:revision>
  <dcterms:created xsi:type="dcterms:W3CDTF">2006-08-16T00:00:00Z</dcterms:created>
  <dcterms:modified xsi:type="dcterms:W3CDTF">2015-08-11T19:51:56Z</dcterms:modified>
</cp:coreProperties>
</file>